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2"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2B7FECB-B588-41F9-9188-BF0DF27579BB}" type="datetimeFigureOut">
              <a:rPr lang="en-IN" smtClean="0"/>
              <a:t>24-08-2020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126C98F-2806-4E6A-8672-EEBE5B804312}"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73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B7FECB-B588-41F9-9188-BF0DF27579BB}"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26C98F-2806-4E6A-8672-EEBE5B804312}" type="slidenum">
              <a:rPr lang="en-IN" smtClean="0"/>
              <a:t>‹#›</a:t>
            </a:fld>
            <a:endParaRPr lang="en-IN"/>
          </a:p>
        </p:txBody>
      </p:sp>
    </p:spTree>
    <p:extLst>
      <p:ext uri="{BB962C8B-B14F-4D97-AF65-F5344CB8AC3E}">
        <p14:creationId xmlns:p14="http://schemas.microsoft.com/office/powerpoint/2010/main" val="63347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7FECB-B588-41F9-9188-BF0DF27579BB}"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6C98F-2806-4E6A-8672-EEBE5B804312}"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039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7FECB-B588-41F9-9188-BF0DF27579BB}"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6C98F-2806-4E6A-8672-EEBE5B804312}"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5579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7FECB-B588-41F9-9188-BF0DF27579BB}"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6C98F-2806-4E6A-8672-EEBE5B804312}" type="slidenum">
              <a:rPr lang="en-IN" smtClean="0"/>
              <a:t>‹#›</a:t>
            </a:fld>
            <a:endParaRPr lang="en-IN"/>
          </a:p>
        </p:txBody>
      </p:sp>
    </p:spTree>
    <p:extLst>
      <p:ext uri="{BB962C8B-B14F-4D97-AF65-F5344CB8AC3E}">
        <p14:creationId xmlns:p14="http://schemas.microsoft.com/office/powerpoint/2010/main" val="475955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7FECB-B588-41F9-9188-BF0DF27579BB}"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6C98F-2806-4E6A-8672-EEBE5B804312}"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475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7FECB-B588-41F9-9188-BF0DF27579BB}"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6C98F-2806-4E6A-8672-EEBE5B804312}"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5546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7FECB-B588-41F9-9188-BF0DF27579BB}"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6C98F-2806-4E6A-8672-EEBE5B804312}"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533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7FECB-B588-41F9-9188-BF0DF27579BB}"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6C98F-2806-4E6A-8672-EEBE5B804312}"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077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7FECB-B588-41F9-9188-BF0DF27579BB}"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6C98F-2806-4E6A-8672-EEBE5B804312}" type="slidenum">
              <a:rPr lang="en-IN" smtClean="0"/>
              <a:t>‹#›</a:t>
            </a:fld>
            <a:endParaRPr lang="en-IN"/>
          </a:p>
        </p:txBody>
      </p:sp>
    </p:spTree>
    <p:extLst>
      <p:ext uri="{BB962C8B-B14F-4D97-AF65-F5344CB8AC3E}">
        <p14:creationId xmlns:p14="http://schemas.microsoft.com/office/powerpoint/2010/main" val="25657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7FECB-B588-41F9-9188-BF0DF27579BB}"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6C98F-2806-4E6A-8672-EEBE5B804312}"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750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7FECB-B588-41F9-9188-BF0DF27579BB}"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26C98F-2806-4E6A-8672-EEBE5B804312}" type="slidenum">
              <a:rPr lang="en-IN" smtClean="0"/>
              <a:t>‹#›</a:t>
            </a:fld>
            <a:endParaRPr lang="en-IN"/>
          </a:p>
        </p:txBody>
      </p:sp>
    </p:spTree>
    <p:extLst>
      <p:ext uri="{BB962C8B-B14F-4D97-AF65-F5344CB8AC3E}">
        <p14:creationId xmlns:p14="http://schemas.microsoft.com/office/powerpoint/2010/main" val="392848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B7FECB-B588-41F9-9188-BF0DF27579BB}" type="datetimeFigureOut">
              <a:rPr lang="en-IN" smtClean="0"/>
              <a:t>24-08-2020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126C98F-2806-4E6A-8672-EEBE5B804312}"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25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7FECB-B588-41F9-9188-BF0DF27579BB}" type="datetimeFigureOut">
              <a:rPr lang="en-IN" smtClean="0"/>
              <a:t>24-08-2020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126C98F-2806-4E6A-8672-EEBE5B804312}"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09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7FECB-B588-41F9-9188-BF0DF27579BB}" type="datetimeFigureOut">
              <a:rPr lang="en-IN" smtClean="0"/>
              <a:t>24-08-2020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126C98F-2806-4E6A-8672-EEBE5B804312}" type="slidenum">
              <a:rPr lang="en-IN" smtClean="0"/>
              <a:t>‹#›</a:t>
            </a:fld>
            <a:endParaRPr lang="en-IN"/>
          </a:p>
        </p:txBody>
      </p:sp>
    </p:spTree>
    <p:extLst>
      <p:ext uri="{BB962C8B-B14F-4D97-AF65-F5344CB8AC3E}">
        <p14:creationId xmlns:p14="http://schemas.microsoft.com/office/powerpoint/2010/main" val="65293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B7FECB-B588-41F9-9188-BF0DF27579BB}"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26C98F-2806-4E6A-8672-EEBE5B804312}"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09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B7FECB-B588-41F9-9188-BF0DF27579BB}"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26C98F-2806-4E6A-8672-EEBE5B804312}" type="slidenum">
              <a:rPr lang="en-IN" smtClean="0"/>
              <a:t>‹#›</a:t>
            </a:fld>
            <a:endParaRPr lang="en-IN"/>
          </a:p>
        </p:txBody>
      </p:sp>
    </p:spTree>
    <p:extLst>
      <p:ext uri="{BB962C8B-B14F-4D97-AF65-F5344CB8AC3E}">
        <p14:creationId xmlns:p14="http://schemas.microsoft.com/office/powerpoint/2010/main" val="36781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B7FECB-B588-41F9-9188-BF0DF27579BB}" type="datetimeFigureOut">
              <a:rPr lang="en-IN" smtClean="0"/>
              <a:t>24-08-2020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26C98F-2806-4E6A-8672-EEBE5B804312}" type="slidenum">
              <a:rPr lang="en-IN" smtClean="0"/>
              <a:t>‹#›</a:t>
            </a:fld>
            <a:endParaRPr lang="en-IN"/>
          </a:p>
        </p:txBody>
      </p:sp>
    </p:spTree>
    <p:extLst>
      <p:ext uri="{BB962C8B-B14F-4D97-AF65-F5344CB8AC3E}">
        <p14:creationId xmlns:p14="http://schemas.microsoft.com/office/powerpoint/2010/main" val="3385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66A7-CFA3-4447-8E1F-70166B146479}"/>
              </a:ext>
            </a:extLst>
          </p:cNvPr>
          <p:cNvSpPr>
            <a:spLocks noGrp="1"/>
          </p:cNvSpPr>
          <p:nvPr>
            <p:ph type="ctrTitle"/>
          </p:nvPr>
        </p:nvSpPr>
        <p:spPr>
          <a:xfrm>
            <a:off x="2811669" y="2314343"/>
            <a:ext cx="6815669" cy="1515533"/>
          </a:xfrm>
        </p:spPr>
        <p:txBody>
          <a:bodyPr>
            <a:normAutofit fontScale="90000"/>
          </a:bodyPr>
          <a:lstStyle/>
          <a:p>
            <a:r>
              <a:rPr lang="en-IN" b="1" dirty="0">
                <a:solidFill>
                  <a:schemeClr val="tx1"/>
                </a:solidFill>
              </a:rPr>
              <a:t>UV-Visible Spectroscopy</a:t>
            </a:r>
            <a:br>
              <a:rPr lang="en-IN" b="1" dirty="0">
                <a:solidFill>
                  <a:schemeClr val="tx1"/>
                </a:solidFill>
              </a:rPr>
            </a:br>
            <a:r>
              <a:rPr lang="en-IN" sz="2700" b="1" dirty="0">
                <a:solidFill>
                  <a:schemeClr val="tx1"/>
                </a:solidFill>
              </a:rPr>
              <a:t>Part – 2</a:t>
            </a:r>
            <a:br>
              <a:rPr lang="en-IN" sz="2700" b="1" dirty="0">
                <a:solidFill>
                  <a:schemeClr val="tx1"/>
                </a:solidFill>
              </a:rPr>
            </a:br>
            <a:r>
              <a:rPr lang="en-IN" sz="2700" b="1" dirty="0">
                <a:solidFill>
                  <a:schemeClr val="tx1"/>
                </a:solidFill>
              </a:rPr>
              <a:t>Analytical chemistry</a:t>
            </a:r>
            <a:br>
              <a:rPr lang="en-IN" sz="2700" b="1" dirty="0">
                <a:solidFill>
                  <a:schemeClr val="tx1"/>
                </a:solidFill>
              </a:rPr>
            </a:br>
            <a:r>
              <a:rPr lang="en-IN" sz="2700" b="1" dirty="0">
                <a:solidFill>
                  <a:schemeClr val="tx1"/>
                </a:solidFill>
              </a:rPr>
              <a:t>III B.Sc, semester - 5, paper - 6</a:t>
            </a:r>
            <a:br>
              <a:rPr lang="en-IN" sz="2700" dirty="0">
                <a:solidFill>
                  <a:schemeClr val="tx1"/>
                </a:solidFill>
              </a:rPr>
            </a:br>
            <a:endParaRPr lang="en-IN" sz="2700" dirty="0">
              <a:solidFill>
                <a:schemeClr val="tx1"/>
              </a:solidFill>
            </a:endParaRPr>
          </a:p>
        </p:txBody>
      </p:sp>
      <p:sp>
        <p:nvSpPr>
          <p:cNvPr id="3" name="Subtitle 2">
            <a:extLst>
              <a:ext uri="{FF2B5EF4-FFF2-40B4-BE49-F238E27FC236}">
                <a16:creationId xmlns:a16="http://schemas.microsoft.com/office/drawing/2014/main" id="{6B029C04-439B-431C-82C3-D2FDF3029B32}"/>
              </a:ext>
            </a:extLst>
          </p:cNvPr>
          <p:cNvSpPr>
            <a:spLocks noGrp="1"/>
          </p:cNvSpPr>
          <p:nvPr>
            <p:ph type="subTitle" idx="1"/>
          </p:nvPr>
        </p:nvSpPr>
        <p:spPr>
          <a:xfrm>
            <a:off x="2683932" y="3644345"/>
            <a:ext cx="6815669" cy="1616768"/>
          </a:xfrm>
        </p:spPr>
        <p:txBody>
          <a:bodyPr>
            <a:normAutofit fontScale="92500" lnSpcReduction="10000"/>
          </a:bodyPr>
          <a:lstStyle/>
          <a:p>
            <a:endParaRPr lang="en-US" dirty="0"/>
          </a:p>
          <a:p>
            <a:r>
              <a:rPr lang="en-US" sz="2000" b="1" dirty="0"/>
              <a:t>Vijaya Lakshmi Sada </a:t>
            </a:r>
            <a:endParaRPr lang="en-IN" sz="2000" b="1" dirty="0"/>
          </a:p>
          <a:p>
            <a:r>
              <a:rPr lang="en-IN" sz="2000" b="1" dirty="0"/>
              <a:t>Guest faculty</a:t>
            </a:r>
          </a:p>
          <a:p>
            <a:r>
              <a:rPr lang="en-IN" sz="2000" b="1" dirty="0"/>
              <a:t>P.R. Govt. College (A), kakinada</a:t>
            </a:r>
          </a:p>
          <a:p>
            <a:endParaRPr lang="en-IN" dirty="0"/>
          </a:p>
        </p:txBody>
      </p:sp>
    </p:spTree>
    <p:extLst>
      <p:ext uri="{BB962C8B-B14F-4D97-AF65-F5344CB8AC3E}">
        <p14:creationId xmlns:p14="http://schemas.microsoft.com/office/powerpoint/2010/main" val="344874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FB7C-E333-402C-A98D-5B292DC47A99}"/>
              </a:ext>
            </a:extLst>
          </p:cNvPr>
          <p:cNvSpPr>
            <a:spLocks noGrp="1"/>
          </p:cNvSpPr>
          <p:nvPr>
            <p:ph type="title"/>
          </p:nvPr>
        </p:nvSpPr>
        <p:spPr/>
        <p:txBody>
          <a:bodyPr>
            <a:normAutofit fontScale="90000"/>
          </a:bodyPr>
          <a:lstStyle/>
          <a:p>
            <a:r>
              <a:rPr lang="en-IN" b="1" dirty="0"/>
              <a:t>Beer's and Lambert's Law:</a:t>
            </a:r>
            <a:br>
              <a:rPr lang="en-IN" b="1" dirty="0"/>
            </a:br>
            <a:endParaRPr lang="en-IN" dirty="0"/>
          </a:p>
        </p:txBody>
      </p:sp>
      <p:sp>
        <p:nvSpPr>
          <p:cNvPr id="3" name="Content Placeholder 2">
            <a:extLst>
              <a:ext uri="{FF2B5EF4-FFF2-40B4-BE49-F238E27FC236}">
                <a16:creationId xmlns:a16="http://schemas.microsoft.com/office/drawing/2014/main" id="{50D58682-67AB-4150-AB80-F47CAE69B3F0}"/>
              </a:ext>
            </a:extLst>
          </p:cNvPr>
          <p:cNvSpPr>
            <a:spLocks noGrp="1"/>
          </p:cNvSpPr>
          <p:nvPr>
            <p:ph idx="1"/>
          </p:nvPr>
        </p:nvSpPr>
        <p:spPr/>
        <p:txBody>
          <a:bodyPr>
            <a:normAutofit/>
          </a:bodyPr>
          <a:lstStyle/>
          <a:p>
            <a:r>
              <a:rPr lang="en-IN" dirty="0"/>
              <a:t>Where ε = absorptivity, a constant dependent upon the λ of the incident radiation and nature of absorbing material. The value of ε will depend upon the method of expression of concentration.</a:t>
            </a:r>
          </a:p>
          <a:p>
            <a:r>
              <a:rPr lang="en-IN" dirty="0"/>
              <a:t>The ratio I</a:t>
            </a:r>
            <a:r>
              <a:rPr lang="en-IN" baseline="-25000" dirty="0"/>
              <a:t>0 </a:t>
            </a:r>
            <a:r>
              <a:rPr lang="en-IN" dirty="0"/>
              <a:t>/ I</a:t>
            </a:r>
            <a:r>
              <a:rPr lang="en-IN" baseline="-25000" dirty="0"/>
              <a:t>t</a:t>
            </a:r>
            <a:r>
              <a:rPr lang="en-IN" dirty="0"/>
              <a:t> is termed as transmittance T, and the ratio log I</a:t>
            </a:r>
            <a:r>
              <a:rPr lang="en-IN" baseline="-25000" dirty="0"/>
              <a:t>0 </a:t>
            </a:r>
            <a:r>
              <a:rPr lang="en-IN" dirty="0"/>
              <a:t>/ I</a:t>
            </a:r>
            <a:r>
              <a:rPr lang="en-IN" baseline="-25000" dirty="0"/>
              <a:t>t </a:t>
            </a:r>
            <a:r>
              <a:rPr lang="en-IN" dirty="0"/>
              <a:t>is termed as absorbance A. formerly, absorbance was termed as optical density D or extinction coefficient E. the ratio I</a:t>
            </a:r>
            <a:r>
              <a:rPr lang="en-IN" baseline="-25000" dirty="0"/>
              <a:t>0 </a:t>
            </a:r>
            <a:r>
              <a:rPr lang="en-IN" dirty="0"/>
              <a:t>/ I</a:t>
            </a:r>
            <a:r>
              <a:rPr lang="en-IN" baseline="-25000" dirty="0"/>
              <a:t>t</a:t>
            </a:r>
            <a:r>
              <a:rPr lang="en-IN" dirty="0"/>
              <a:t> is termed as opacity. Thus,</a:t>
            </a:r>
          </a:p>
          <a:p>
            <a:r>
              <a:rPr lang="en-IN" dirty="0"/>
              <a:t>                 A = log I</a:t>
            </a:r>
            <a:r>
              <a:rPr lang="en-IN" baseline="-25000" dirty="0"/>
              <a:t>0 </a:t>
            </a:r>
            <a:r>
              <a:rPr lang="en-IN" dirty="0"/>
              <a:t>/ I</a:t>
            </a:r>
            <a:r>
              <a:rPr lang="en-IN" baseline="-25000" dirty="0"/>
              <a:t>t</a:t>
            </a:r>
            <a:r>
              <a:rPr lang="en-IN" dirty="0"/>
              <a:t>          . . . . . . . . . .(6)</a:t>
            </a:r>
          </a:p>
          <a:p>
            <a:endParaRPr lang="en-IN" dirty="0"/>
          </a:p>
        </p:txBody>
      </p:sp>
    </p:spTree>
    <p:extLst>
      <p:ext uri="{BB962C8B-B14F-4D97-AF65-F5344CB8AC3E}">
        <p14:creationId xmlns:p14="http://schemas.microsoft.com/office/powerpoint/2010/main" val="396861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D675-570B-4E39-82DE-9F3F07252C9E}"/>
              </a:ext>
            </a:extLst>
          </p:cNvPr>
          <p:cNvSpPr>
            <a:spLocks noGrp="1"/>
          </p:cNvSpPr>
          <p:nvPr>
            <p:ph type="title"/>
          </p:nvPr>
        </p:nvSpPr>
        <p:spPr/>
        <p:txBody>
          <a:bodyPr>
            <a:normAutofit fontScale="90000"/>
          </a:bodyPr>
          <a:lstStyle/>
          <a:p>
            <a:r>
              <a:rPr lang="en-IN" b="1" dirty="0"/>
              <a:t>Beer's and Lambert's Law:</a:t>
            </a:r>
            <a:br>
              <a:rPr lang="en-IN" b="1" dirty="0"/>
            </a:br>
            <a:endParaRPr lang="en-IN" dirty="0"/>
          </a:p>
        </p:txBody>
      </p:sp>
      <p:sp>
        <p:nvSpPr>
          <p:cNvPr id="3" name="Content Placeholder 2">
            <a:extLst>
              <a:ext uri="{FF2B5EF4-FFF2-40B4-BE49-F238E27FC236}">
                <a16:creationId xmlns:a16="http://schemas.microsoft.com/office/drawing/2014/main" id="{8FEF92AC-D57F-4289-89DD-14FE399F544C}"/>
              </a:ext>
            </a:extLst>
          </p:cNvPr>
          <p:cNvSpPr>
            <a:spLocks noGrp="1"/>
          </p:cNvSpPr>
          <p:nvPr>
            <p:ph idx="1"/>
          </p:nvPr>
        </p:nvSpPr>
        <p:spPr/>
        <p:txBody>
          <a:bodyPr>
            <a:normAutofit lnSpcReduction="10000"/>
          </a:bodyPr>
          <a:lstStyle/>
          <a:p>
            <a:r>
              <a:rPr lang="en-IN" dirty="0"/>
              <a:t>From equation (5) and (6),</a:t>
            </a:r>
          </a:p>
          <a:p>
            <a:r>
              <a:rPr lang="en-IN" dirty="0"/>
              <a:t>                 A = </a:t>
            </a:r>
            <a:r>
              <a:rPr lang="en-IN" dirty="0" err="1"/>
              <a:t>εbc</a:t>
            </a:r>
            <a:r>
              <a:rPr lang="en-IN" dirty="0"/>
              <a:t>                 . . . . . . . . . .(7)</a:t>
            </a:r>
          </a:p>
          <a:p>
            <a:r>
              <a:rPr lang="en-IN" dirty="0"/>
              <a:t>Thus, absorbance is the product of absorptivity, optical path length and the concentration of the solution.</a:t>
            </a:r>
          </a:p>
          <a:p>
            <a:r>
              <a:rPr lang="en-IN" dirty="0"/>
              <a:t>The term E</a:t>
            </a:r>
            <a:r>
              <a:rPr lang="en-IN" baseline="30000" dirty="0"/>
              <a:t>1%</a:t>
            </a:r>
            <a:r>
              <a:rPr lang="en-IN" baseline="-25000" dirty="0"/>
              <a:t>1 cm</a:t>
            </a:r>
            <a:r>
              <a:rPr lang="en-IN" dirty="0"/>
              <a:t> or A</a:t>
            </a:r>
            <a:r>
              <a:rPr lang="en-IN" baseline="30000" dirty="0"/>
              <a:t>1%</a:t>
            </a:r>
            <a:r>
              <a:rPr lang="en-IN" baseline="-25000" dirty="0"/>
              <a:t>1 cm</a:t>
            </a:r>
            <a:r>
              <a:rPr lang="en-IN" dirty="0"/>
              <a:t> refers to the to the absorbance of 1 cm layer of the solution whose concentration is 1 % at a specified λ.</a:t>
            </a:r>
          </a:p>
          <a:p>
            <a:r>
              <a:rPr lang="en-IN" dirty="0"/>
              <a:t>According to equation (7),</a:t>
            </a:r>
          </a:p>
          <a:p>
            <a:endParaRPr lang="en-IN" dirty="0"/>
          </a:p>
        </p:txBody>
      </p:sp>
    </p:spTree>
    <p:extLst>
      <p:ext uri="{BB962C8B-B14F-4D97-AF65-F5344CB8AC3E}">
        <p14:creationId xmlns:p14="http://schemas.microsoft.com/office/powerpoint/2010/main" val="314655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E0C0-D9CE-4CBB-A04C-5A3E229A3A7F}"/>
              </a:ext>
            </a:extLst>
          </p:cNvPr>
          <p:cNvSpPr>
            <a:spLocks noGrp="1"/>
          </p:cNvSpPr>
          <p:nvPr>
            <p:ph type="title"/>
          </p:nvPr>
        </p:nvSpPr>
        <p:spPr/>
        <p:txBody>
          <a:bodyPr>
            <a:normAutofit fontScale="90000"/>
          </a:bodyPr>
          <a:lstStyle/>
          <a:p>
            <a:r>
              <a:rPr lang="en-IN" b="1" dirty="0"/>
              <a:t>Beer's and Lambert's Law:</a:t>
            </a:r>
            <a:br>
              <a:rPr lang="en-IN" b="1" dirty="0"/>
            </a:br>
            <a:endParaRPr lang="en-IN" dirty="0"/>
          </a:p>
        </p:txBody>
      </p:sp>
      <p:sp>
        <p:nvSpPr>
          <p:cNvPr id="3" name="Content Placeholder 2">
            <a:extLst>
              <a:ext uri="{FF2B5EF4-FFF2-40B4-BE49-F238E27FC236}">
                <a16:creationId xmlns:a16="http://schemas.microsoft.com/office/drawing/2014/main" id="{45FA1AAF-1196-46C0-88B0-A927F77892B4}"/>
              </a:ext>
            </a:extLst>
          </p:cNvPr>
          <p:cNvSpPr>
            <a:spLocks noGrp="1"/>
          </p:cNvSpPr>
          <p:nvPr>
            <p:ph idx="1"/>
          </p:nvPr>
        </p:nvSpPr>
        <p:spPr/>
        <p:txBody>
          <a:bodyPr/>
          <a:lstStyle/>
          <a:p>
            <a:r>
              <a:rPr lang="en-IN" dirty="0"/>
              <a:t>                A = log I</a:t>
            </a:r>
            <a:r>
              <a:rPr lang="en-IN" baseline="-25000" dirty="0"/>
              <a:t>0 </a:t>
            </a:r>
            <a:r>
              <a:rPr lang="en-IN" dirty="0"/>
              <a:t>/ I</a:t>
            </a:r>
            <a:r>
              <a:rPr lang="en-IN" baseline="-25000" dirty="0"/>
              <a:t>t</a:t>
            </a:r>
            <a:endParaRPr lang="en-IN" dirty="0"/>
          </a:p>
          <a:p>
            <a:r>
              <a:rPr lang="en-IN" dirty="0"/>
              <a:t>Transmittance T is a ratio of intensity of transmitted light to that of the incident light.</a:t>
            </a:r>
          </a:p>
          <a:p>
            <a:r>
              <a:rPr lang="en-IN" dirty="0"/>
              <a:t>                T = I</a:t>
            </a:r>
            <a:r>
              <a:rPr lang="en-IN" baseline="-25000" dirty="0"/>
              <a:t>0 </a:t>
            </a:r>
            <a:r>
              <a:rPr lang="en-IN" dirty="0"/>
              <a:t>/ I</a:t>
            </a:r>
            <a:r>
              <a:rPr lang="en-IN" baseline="-25000" dirty="0"/>
              <a:t>t</a:t>
            </a:r>
            <a:endParaRPr lang="en-IN" dirty="0"/>
          </a:p>
          <a:p>
            <a:r>
              <a:rPr lang="en-IN" dirty="0"/>
              <a:t>The more general equation can be written as follows:</a:t>
            </a:r>
          </a:p>
          <a:p>
            <a:r>
              <a:rPr lang="en-IN" b="1" dirty="0"/>
              <a:t>A = log I</a:t>
            </a:r>
            <a:r>
              <a:rPr lang="en-IN" b="1" baseline="-25000" dirty="0"/>
              <a:t>0 </a:t>
            </a:r>
            <a:r>
              <a:rPr lang="en-IN" b="1" dirty="0"/>
              <a:t>/ I</a:t>
            </a:r>
            <a:r>
              <a:rPr lang="en-IN" b="1" baseline="-25000" dirty="0"/>
              <a:t>t</a:t>
            </a:r>
            <a:r>
              <a:rPr lang="en-IN" b="1" dirty="0"/>
              <a:t> = log 1/ T = – log T = </a:t>
            </a:r>
            <a:r>
              <a:rPr lang="en-IN" b="1" dirty="0" err="1"/>
              <a:t>abc</a:t>
            </a:r>
            <a:r>
              <a:rPr lang="en-IN" b="1" dirty="0"/>
              <a:t> = </a:t>
            </a:r>
            <a:r>
              <a:rPr lang="en-IN" b="1" dirty="0" err="1"/>
              <a:t>εbc</a:t>
            </a:r>
            <a:endParaRPr lang="en-IN" dirty="0"/>
          </a:p>
          <a:p>
            <a:endParaRPr lang="en-IN" dirty="0"/>
          </a:p>
        </p:txBody>
      </p:sp>
    </p:spTree>
    <p:extLst>
      <p:ext uri="{BB962C8B-B14F-4D97-AF65-F5344CB8AC3E}">
        <p14:creationId xmlns:p14="http://schemas.microsoft.com/office/powerpoint/2010/main" val="210947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89FC-F5F1-45B4-9A65-06FBC835FA4C}"/>
              </a:ext>
            </a:extLst>
          </p:cNvPr>
          <p:cNvSpPr>
            <a:spLocks noGrp="1"/>
          </p:cNvSpPr>
          <p:nvPr>
            <p:ph type="ctrTitle"/>
          </p:nvPr>
        </p:nvSpPr>
        <p:spPr/>
        <p:txBody>
          <a:bodyPr/>
          <a:lstStyle/>
          <a:p>
            <a:r>
              <a:rPr lang="en-US" dirty="0"/>
              <a:t>Thank you</a:t>
            </a:r>
            <a:endParaRPr lang="en-IN" dirty="0"/>
          </a:p>
        </p:txBody>
      </p:sp>
    </p:spTree>
    <p:extLst>
      <p:ext uri="{BB962C8B-B14F-4D97-AF65-F5344CB8AC3E}">
        <p14:creationId xmlns:p14="http://schemas.microsoft.com/office/powerpoint/2010/main" val="264083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2854-1688-4EC7-8E75-E239451DF44A}"/>
              </a:ext>
            </a:extLst>
          </p:cNvPr>
          <p:cNvSpPr>
            <a:spLocks noGrp="1"/>
          </p:cNvSpPr>
          <p:nvPr>
            <p:ph type="title"/>
          </p:nvPr>
        </p:nvSpPr>
        <p:spPr/>
        <p:txBody>
          <a:bodyPr/>
          <a:lstStyle/>
          <a:p>
            <a:r>
              <a:rPr lang="en-US" u="sng" dirty="0"/>
              <a:t>content</a:t>
            </a:r>
            <a:endParaRPr lang="en-IN" u="sng" dirty="0"/>
          </a:p>
        </p:txBody>
      </p:sp>
      <p:sp>
        <p:nvSpPr>
          <p:cNvPr id="3" name="Content Placeholder 2">
            <a:extLst>
              <a:ext uri="{FF2B5EF4-FFF2-40B4-BE49-F238E27FC236}">
                <a16:creationId xmlns:a16="http://schemas.microsoft.com/office/drawing/2014/main" id="{35C98928-1DD1-449F-9A2C-6AAEDA858E3A}"/>
              </a:ext>
            </a:extLst>
          </p:cNvPr>
          <p:cNvSpPr>
            <a:spLocks noGrp="1"/>
          </p:cNvSpPr>
          <p:nvPr>
            <p:ph idx="1"/>
          </p:nvPr>
        </p:nvSpPr>
        <p:spPr/>
        <p:txBody>
          <a:bodyPr/>
          <a:lstStyle/>
          <a:p>
            <a:pPr>
              <a:buFont typeface="Wingdings" panose="05000000000000000000" pitchFamily="2" charset="2"/>
              <a:buChar char="Ø"/>
            </a:pPr>
            <a:r>
              <a:rPr lang="en-IN" b="1" dirty="0"/>
              <a:t> Beer's and Lambert's Law</a:t>
            </a:r>
            <a:endParaRPr lang="en-US" dirty="0"/>
          </a:p>
        </p:txBody>
      </p:sp>
    </p:spTree>
    <p:extLst>
      <p:ext uri="{BB962C8B-B14F-4D97-AF65-F5344CB8AC3E}">
        <p14:creationId xmlns:p14="http://schemas.microsoft.com/office/powerpoint/2010/main" val="363328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469E-0601-437A-89AB-E33226D9E5CD}"/>
              </a:ext>
            </a:extLst>
          </p:cNvPr>
          <p:cNvSpPr>
            <a:spLocks noGrp="1"/>
          </p:cNvSpPr>
          <p:nvPr>
            <p:ph type="title"/>
          </p:nvPr>
        </p:nvSpPr>
        <p:spPr/>
        <p:txBody>
          <a:bodyPr>
            <a:normAutofit fontScale="90000"/>
          </a:bodyPr>
          <a:lstStyle/>
          <a:p>
            <a:r>
              <a:rPr lang="en-IN" b="1" dirty="0"/>
              <a:t>Beer's and Lambert's Law:</a:t>
            </a:r>
            <a:br>
              <a:rPr lang="en-IN" b="1" dirty="0"/>
            </a:br>
            <a:endParaRPr lang="en-IN" dirty="0"/>
          </a:p>
        </p:txBody>
      </p:sp>
      <p:sp>
        <p:nvSpPr>
          <p:cNvPr id="3" name="Content Placeholder 2">
            <a:extLst>
              <a:ext uri="{FF2B5EF4-FFF2-40B4-BE49-F238E27FC236}">
                <a16:creationId xmlns:a16="http://schemas.microsoft.com/office/drawing/2014/main" id="{C3A00E55-C9CB-465E-A80D-D78052080D09}"/>
              </a:ext>
            </a:extLst>
          </p:cNvPr>
          <p:cNvSpPr>
            <a:spLocks noGrp="1"/>
          </p:cNvSpPr>
          <p:nvPr>
            <p:ph idx="1"/>
          </p:nvPr>
        </p:nvSpPr>
        <p:spPr/>
        <p:txBody>
          <a:bodyPr/>
          <a:lstStyle/>
          <a:p>
            <a:r>
              <a:rPr lang="en-IN" dirty="0"/>
              <a:t>When a light passes through absorbing medium at right angle to the plane of surface or the medium or the solution, the rate of decrease in the intensity of the transmitted light decreases exponentially as the thickness of the medium increases arithmetically.</a:t>
            </a:r>
          </a:p>
          <a:p>
            <a:r>
              <a:rPr lang="en-IN" b="1" dirty="0"/>
              <a:t>A = log I</a:t>
            </a:r>
            <a:r>
              <a:rPr lang="en-IN" b="1" baseline="-25000" dirty="0"/>
              <a:t>0 </a:t>
            </a:r>
            <a:r>
              <a:rPr lang="en-IN" b="1" dirty="0"/>
              <a:t>/ I</a:t>
            </a:r>
            <a:r>
              <a:rPr lang="en-IN" b="1" baseline="-25000" dirty="0"/>
              <a:t>t</a:t>
            </a:r>
            <a:r>
              <a:rPr lang="en-IN" b="1" dirty="0"/>
              <a:t> = log 1/ T = – log T = </a:t>
            </a:r>
            <a:r>
              <a:rPr lang="en-IN" b="1" dirty="0" err="1"/>
              <a:t>abc</a:t>
            </a:r>
            <a:r>
              <a:rPr lang="en-IN" b="1" dirty="0"/>
              <a:t> = </a:t>
            </a:r>
            <a:r>
              <a:rPr lang="en-IN" b="1" dirty="0" err="1"/>
              <a:t>εbc</a:t>
            </a:r>
            <a:endParaRPr lang="en-IN" dirty="0"/>
          </a:p>
          <a:p>
            <a:endParaRPr lang="en-IN" dirty="0"/>
          </a:p>
        </p:txBody>
      </p:sp>
    </p:spTree>
    <p:extLst>
      <p:ext uri="{BB962C8B-B14F-4D97-AF65-F5344CB8AC3E}">
        <p14:creationId xmlns:p14="http://schemas.microsoft.com/office/powerpoint/2010/main" val="378801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10AEB-8876-4EEE-BCA2-591B75D0A267}"/>
              </a:ext>
            </a:extLst>
          </p:cNvPr>
          <p:cNvSpPr>
            <a:spLocks noGrp="1"/>
          </p:cNvSpPr>
          <p:nvPr>
            <p:ph type="title"/>
          </p:nvPr>
        </p:nvSpPr>
        <p:spPr/>
        <p:txBody>
          <a:bodyPr>
            <a:normAutofit fontScale="90000"/>
          </a:bodyPr>
          <a:lstStyle/>
          <a:p>
            <a:r>
              <a:rPr lang="en-IN" b="1" dirty="0"/>
              <a:t>Beer's and Lambert's Law:</a:t>
            </a:r>
            <a:br>
              <a:rPr lang="en-IN" b="1" dirty="0"/>
            </a:br>
            <a:endParaRPr lang="en-IN" dirty="0"/>
          </a:p>
        </p:txBody>
      </p:sp>
      <p:sp>
        <p:nvSpPr>
          <p:cNvPr id="3" name="Content Placeholder 2">
            <a:extLst>
              <a:ext uri="{FF2B5EF4-FFF2-40B4-BE49-F238E27FC236}">
                <a16:creationId xmlns:a16="http://schemas.microsoft.com/office/drawing/2014/main" id="{3C1345B7-F8E4-4D8F-9E82-3B9E759DBC68}"/>
              </a:ext>
            </a:extLst>
          </p:cNvPr>
          <p:cNvSpPr>
            <a:spLocks noGrp="1"/>
          </p:cNvSpPr>
          <p:nvPr>
            <p:ph idx="1"/>
          </p:nvPr>
        </p:nvSpPr>
        <p:spPr/>
        <p:txBody>
          <a:bodyPr>
            <a:normAutofit lnSpcReduction="10000"/>
          </a:bodyPr>
          <a:lstStyle/>
          <a:p>
            <a:r>
              <a:rPr lang="en-IN" b="1" dirty="0"/>
              <a:t>Accordingly, Lambert’s law can be stated as follows:</a:t>
            </a:r>
            <a:endParaRPr lang="en-IN" dirty="0"/>
          </a:p>
          <a:p>
            <a:r>
              <a:rPr lang="en-IN" dirty="0"/>
              <a:t>            “When a beam of light is allowed to pass through a transparent medium, the rate of decrease of intensity with the thickness of medium is directly proportional to the intensity of light.”</a:t>
            </a:r>
          </a:p>
          <a:p>
            <a:r>
              <a:rPr lang="en-IN" dirty="0"/>
              <a:t>Mathematically</a:t>
            </a:r>
            <a:r>
              <a:rPr lang="en-IN" b="1" dirty="0"/>
              <a:t>,</a:t>
            </a:r>
            <a:r>
              <a:rPr lang="en-IN" dirty="0"/>
              <a:t> the Lambert’s law may be expressed as follows.</a:t>
            </a:r>
          </a:p>
          <a:p>
            <a:r>
              <a:rPr lang="en-IN" dirty="0"/>
              <a:t>- </a:t>
            </a:r>
            <a:r>
              <a:rPr lang="en-IN" dirty="0" err="1"/>
              <a:t>dI</a:t>
            </a:r>
            <a:r>
              <a:rPr lang="en-IN" dirty="0"/>
              <a:t> / dt  α I</a:t>
            </a:r>
          </a:p>
          <a:p>
            <a:r>
              <a:rPr lang="en-IN" dirty="0"/>
              <a:t>-</a:t>
            </a:r>
            <a:r>
              <a:rPr lang="en-IN" dirty="0" err="1"/>
              <a:t>dI</a:t>
            </a:r>
            <a:r>
              <a:rPr lang="en-IN" dirty="0"/>
              <a:t> / dt = KI          . . . . . . . . . .(1)</a:t>
            </a:r>
          </a:p>
          <a:p>
            <a:endParaRPr lang="en-IN" dirty="0"/>
          </a:p>
        </p:txBody>
      </p:sp>
    </p:spTree>
    <p:extLst>
      <p:ext uri="{BB962C8B-B14F-4D97-AF65-F5344CB8AC3E}">
        <p14:creationId xmlns:p14="http://schemas.microsoft.com/office/powerpoint/2010/main" val="34455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0D4B-E8EE-42E0-8948-9394F411071E}"/>
              </a:ext>
            </a:extLst>
          </p:cNvPr>
          <p:cNvSpPr>
            <a:spLocks noGrp="1"/>
          </p:cNvSpPr>
          <p:nvPr>
            <p:ph type="title"/>
          </p:nvPr>
        </p:nvSpPr>
        <p:spPr/>
        <p:txBody>
          <a:bodyPr>
            <a:normAutofit fontScale="90000"/>
          </a:bodyPr>
          <a:lstStyle/>
          <a:p>
            <a:r>
              <a:rPr lang="en-IN" b="1" dirty="0"/>
              <a:t>Beer's and Lambert's Law:</a:t>
            </a:r>
            <a:br>
              <a:rPr lang="en-IN" b="1" dirty="0"/>
            </a:br>
            <a:endParaRPr lang="en-IN" dirty="0"/>
          </a:p>
        </p:txBody>
      </p:sp>
      <p:sp>
        <p:nvSpPr>
          <p:cNvPr id="3" name="Content Placeholder 2">
            <a:extLst>
              <a:ext uri="{FF2B5EF4-FFF2-40B4-BE49-F238E27FC236}">
                <a16:creationId xmlns:a16="http://schemas.microsoft.com/office/drawing/2014/main" id="{81E2F6EE-B782-4FBD-B257-1B3BEF7F0FC6}"/>
              </a:ext>
            </a:extLst>
          </p:cNvPr>
          <p:cNvSpPr>
            <a:spLocks noGrp="1"/>
          </p:cNvSpPr>
          <p:nvPr>
            <p:ph idx="1"/>
          </p:nvPr>
        </p:nvSpPr>
        <p:spPr/>
        <p:txBody>
          <a:bodyPr/>
          <a:lstStyle/>
          <a:p>
            <a:r>
              <a:rPr lang="en-IN" dirty="0"/>
              <a:t>Where I = intensity of incident light</a:t>
            </a:r>
          </a:p>
          <a:p>
            <a:r>
              <a:rPr lang="en-IN" dirty="0"/>
              <a:t>             t = thickness of the medium</a:t>
            </a:r>
          </a:p>
          <a:p>
            <a:r>
              <a:rPr lang="en-IN" dirty="0"/>
              <a:t>  K= proportionality constant</a:t>
            </a:r>
          </a:p>
          <a:p>
            <a:r>
              <a:rPr lang="en-IN" dirty="0"/>
              <a:t>By integration of equation (1), and putting I=I</a:t>
            </a:r>
            <a:r>
              <a:rPr lang="en-IN" baseline="-25000" dirty="0"/>
              <a:t>0 </a:t>
            </a:r>
            <a:r>
              <a:rPr lang="en-IN" dirty="0"/>
              <a:t>when t=0,</a:t>
            </a:r>
          </a:p>
          <a:p>
            <a:r>
              <a:rPr lang="en-IN" dirty="0"/>
              <a:t>I</a:t>
            </a:r>
            <a:r>
              <a:rPr lang="en-IN" baseline="-25000" dirty="0"/>
              <a:t>0</a:t>
            </a:r>
            <a:r>
              <a:rPr lang="en-IN" dirty="0"/>
              <a:t>/ I</a:t>
            </a:r>
            <a:r>
              <a:rPr lang="en-IN" baseline="-25000" dirty="0"/>
              <a:t>t </a:t>
            </a:r>
            <a:r>
              <a:rPr lang="en-IN" dirty="0"/>
              <a:t>= </a:t>
            </a:r>
            <a:r>
              <a:rPr lang="en-IN" dirty="0" err="1"/>
              <a:t>kt</a:t>
            </a:r>
            <a:r>
              <a:rPr lang="en-IN" dirty="0"/>
              <a:t>    or    I</a:t>
            </a:r>
            <a:r>
              <a:rPr lang="en-IN" baseline="-25000" dirty="0"/>
              <a:t>t</a:t>
            </a:r>
            <a:r>
              <a:rPr lang="en-IN" dirty="0"/>
              <a:t>= I</a:t>
            </a:r>
            <a:r>
              <a:rPr lang="en-IN" baseline="-25000" dirty="0"/>
              <a:t>0</a:t>
            </a:r>
            <a:r>
              <a:rPr lang="en-IN" dirty="0"/>
              <a:t> e</a:t>
            </a:r>
            <a:r>
              <a:rPr lang="en-IN" baseline="30000" dirty="0"/>
              <a:t>-</a:t>
            </a:r>
            <a:r>
              <a:rPr lang="en-IN" baseline="30000" dirty="0" err="1"/>
              <a:t>kt</a:t>
            </a:r>
            <a:endParaRPr lang="en-IN" dirty="0"/>
          </a:p>
          <a:p>
            <a:endParaRPr lang="en-IN" dirty="0"/>
          </a:p>
        </p:txBody>
      </p:sp>
    </p:spTree>
    <p:extLst>
      <p:ext uri="{BB962C8B-B14F-4D97-AF65-F5344CB8AC3E}">
        <p14:creationId xmlns:p14="http://schemas.microsoft.com/office/powerpoint/2010/main" val="133553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0FD9-4809-4A09-8F99-312AAD8D6645}"/>
              </a:ext>
            </a:extLst>
          </p:cNvPr>
          <p:cNvSpPr>
            <a:spLocks noGrp="1"/>
          </p:cNvSpPr>
          <p:nvPr>
            <p:ph type="title"/>
          </p:nvPr>
        </p:nvSpPr>
        <p:spPr/>
        <p:txBody>
          <a:bodyPr>
            <a:normAutofit fontScale="90000"/>
          </a:bodyPr>
          <a:lstStyle/>
          <a:p>
            <a:r>
              <a:rPr lang="en-IN" b="1" dirty="0"/>
              <a:t>Beer's and Lambert's Law:</a:t>
            </a:r>
            <a:br>
              <a:rPr lang="en-IN" b="1" dirty="0"/>
            </a:br>
            <a:endParaRPr lang="en-IN" dirty="0"/>
          </a:p>
        </p:txBody>
      </p:sp>
      <p:sp>
        <p:nvSpPr>
          <p:cNvPr id="3" name="Content Placeholder 2">
            <a:extLst>
              <a:ext uri="{FF2B5EF4-FFF2-40B4-BE49-F238E27FC236}">
                <a16:creationId xmlns:a16="http://schemas.microsoft.com/office/drawing/2014/main" id="{9C3B7D4E-8D8B-4C4F-A59F-331AE0748978}"/>
              </a:ext>
            </a:extLst>
          </p:cNvPr>
          <p:cNvSpPr>
            <a:spLocks noGrp="1"/>
          </p:cNvSpPr>
          <p:nvPr>
            <p:ph idx="1"/>
          </p:nvPr>
        </p:nvSpPr>
        <p:spPr/>
        <p:txBody>
          <a:bodyPr>
            <a:normAutofit lnSpcReduction="10000"/>
          </a:bodyPr>
          <a:lstStyle/>
          <a:p>
            <a:r>
              <a:rPr lang="en-IN" dirty="0"/>
              <a:t>Where, I</a:t>
            </a:r>
            <a:r>
              <a:rPr lang="en-IN" baseline="-25000" dirty="0"/>
              <a:t>0</a:t>
            </a:r>
            <a:r>
              <a:rPr lang="en-IN" dirty="0"/>
              <a:t> = intensity of incident light</a:t>
            </a:r>
          </a:p>
          <a:p>
            <a:r>
              <a:rPr lang="en-IN" dirty="0"/>
              <a:t>               I</a:t>
            </a:r>
            <a:r>
              <a:rPr lang="en-IN" baseline="-25000" dirty="0"/>
              <a:t>t  </a:t>
            </a:r>
            <a:r>
              <a:rPr lang="en-IN" dirty="0"/>
              <a:t>= intensity of transmitted light</a:t>
            </a:r>
          </a:p>
          <a:p>
            <a:r>
              <a:rPr lang="en-IN" dirty="0"/>
              <a:t>              k = constant which depends upon wavelength and absorbing medium     </a:t>
            </a:r>
          </a:p>
          <a:p>
            <a:r>
              <a:rPr lang="en-IN" dirty="0"/>
              <a:t>                     used                                                </a:t>
            </a:r>
          </a:p>
          <a:p>
            <a:r>
              <a:rPr lang="en-IN" dirty="0"/>
              <a:t>By changing the above equation from natural log, we get,</a:t>
            </a:r>
          </a:p>
          <a:p>
            <a:r>
              <a:rPr lang="en-IN" dirty="0"/>
              <a:t>                     I</a:t>
            </a:r>
            <a:r>
              <a:rPr lang="en-IN" baseline="-25000" dirty="0"/>
              <a:t>t </a:t>
            </a:r>
            <a:r>
              <a:rPr lang="en-IN" dirty="0"/>
              <a:t>= I</a:t>
            </a:r>
            <a:r>
              <a:rPr lang="en-IN" baseline="-25000" dirty="0"/>
              <a:t>0</a:t>
            </a:r>
            <a:r>
              <a:rPr lang="en-IN" dirty="0"/>
              <a:t> e</a:t>
            </a:r>
            <a:r>
              <a:rPr lang="en-IN" baseline="30000" dirty="0"/>
              <a:t>-</a:t>
            </a:r>
            <a:r>
              <a:rPr lang="en-IN" baseline="30000" dirty="0" err="1"/>
              <a:t>Kt</a:t>
            </a:r>
            <a:r>
              <a:rPr lang="en-IN" dirty="0"/>
              <a:t>          . . . . . . . . . .(2)</a:t>
            </a:r>
          </a:p>
          <a:p>
            <a:endParaRPr lang="en-IN" dirty="0"/>
          </a:p>
        </p:txBody>
      </p:sp>
    </p:spTree>
    <p:extLst>
      <p:ext uri="{BB962C8B-B14F-4D97-AF65-F5344CB8AC3E}">
        <p14:creationId xmlns:p14="http://schemas.microsoft.com/office/powerpoint/2010/main" val="262140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C540-7B03-44F3-8331-CB507C329F28}"/>
              </a:ext>
            </a:extLst>
          </p:cNvPr>
          <p:cNvSpPr>
            <a:spLocks noGrp="1"/>
          </p:cNvSpPr>
          <p:nvPr>
            <p:ph type="title"/>
          </p:nvPr>
        </p:nvSpPr>
        <p:spPr/>
        <p:txBody>
          <a:bodyPr>
            <a:normAutofit fontScale="90000"/>
          </a:bodyPr>
          <a:lstStyle/>
          <a:p>
            <a:r>
              <a:rPr lang="en-IN" b="1" dirty="0"/>
              <a:t>Beer's and Lambert's Law:</a:t>
            </a:r>
            <a:br>
              <a:rPr lang="en-IN" b="1" dirty="0"/>
            </a:br>
            <a:endParaRPr lang="en-IN" dirty="0"/>
          </a:p>
        </p:txBody>
      </p:sp>
      <p:sp>
        <p:nvSpPr>
          <p:cNvPr id="3" name="Content Placeholder 2">
            <a:extLst>
              <a:ext uri="{FF2B5EF4-FFF2-40B4-BE49-F238E27FC236}">
                <a16:creationId xmlns:a16="http://schemas.microsoft.com/office/drawing/2014/main" id="{AFAFEFFB-5FB3-439C-9411-3635B985CF1B}"/>
              </a:ext>
            </a:extLst>
          </p:cNvPr>
          <p:cNvSpPr>
            <a:spLocks noGrp="1"/>
          </p:cNvSpPr>
          <p:nvPr>
            <p:ph idx="1"/>
          </p:nvPr>
        </p:nvSpPr>
        <p:spPr/>
        <p:txBody>
          <a:bodyPr/>
          <a:lstStyle/>
          <a:p>
            <a:r>
              <a:rPr lang="en-IN" dirty="0"/>
              <a:t>Where K = k/ 2.303</a:t>
            </a:r>
          </a:p>
          <a:p>
            <a:r>
              <a:rPr lang="en-IN" dirty="0"/>
              <a:t>           So,     I</a:t>
            </a:r>
            <a:r>
              <a:rPr lang="en-IN" baseline="-25000" dirty="0"/>
              <a:t>t </a:t>
            </a:r>
            <a:r>
              <a:rPr lang="en-IN" dirty="0"/>
              <a:t>= I</a:t>
            </a:r>
            <a:r>
              <a:rPr lang="en-IN" baseline="-25000" dirty="0"/>
              <a:t>0</a:t>
            </a:r>
            <a:r>
              <a:rPr lang="en-IN" dirty="0"/>
              <a:t> e</a:t>
            </a:r>
            <a:r>
              <a:rPr lang="en-IN" baseline="30000" dirty="0"/>
              <a:t>-0.4343 </a:t>
            </a:r>
            <a:r>
              <a:rPr lang="en-IN" baseline="30000" dirty="0" err="1"/>
              <a:t>kt</a:t>
            </a:r>
            <a:r>
              <a:rPr lang="en-IN" dirty="0"/>
              <a:t>   </a:t>
            </a:r>
          </a:p>
          <a:p>
            <a:r>
              <a:rPr lang="en-IN" dirty="0"/>
              <a:t>                    I</a:t>
            </a:r>
            <a:r>
              <a:rPr lang="en-IN" baseline="-25000" dirty="0"/>
              <a:t>t </a:t>
            </a:r>
            <a:r>
              <a:rPr lang="en-IN" dirty="0"/>
              <a:t>= I</a:t>
            </a:r>
            <a:r>
              <a:rPr lang="en-IN" baseline="-25000" dirty="0"/>
              <a:t>0</a:t>
            </a:r>
            <a:r>
              <a:rPr lang="en-IN" dirty="0"/>
              <a:t>10</a:t>
            </a:r>
            <a:r>
              <a:rPr lang="en-IN" baseline="30000" dirty="0"/>
              <a:t>-Kt</a:t>
            </a:r>
            <a:r>
              <a:rPr lang="en-IN" dirty="0"/>
              <a:t>          . . . . . . . . . .(3)</a:t>
            </a:r>
          </a:p>
          <a:p>
            <a:endParaRPr lang="en-IN" dirty="0"/>
          </a:p>
        </p:txBody>
      </p:sp>
    </p:spTree>
    <p:extLst>
      <p:ext uri="{BB962C8B-B14F-4D97-AF65-F5344CB8AC3E}">
        <p14:creationId xmlns:p14="http://schemas.microsoft.com/office/powerpoint/2010/main" val="215086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14FB-B4D3-43E0-83E2-DC79E8218A78}"/>
              </a:ext>
            </a:extLst>
          </p:cNvPr>
          <p:cNvSpPr>
            <a:spLocks noGrp="1"/>
          </p:cNvSpPr>
          <p:nvPr>
            <p:ph type="title"/>
          </p:nvPr>
        </p:nvSpPr>
        <p:spPr/>
        <p:txBody>
          <a:bodyPr>
            <a:normAutofit fontScale="90000"/>
          </a:bodyPr>
          <a:lstStyle/>
          <a:p>
            <a:r>
              <a:rPr lang="en-IN" b="1" dirty="0"/>
              <a:t>Beer's and Lambert's Law:</a:t>
            </a:r>
            <a:br>
              <a:rPr lang="en-IN" b="1" dirty="0"/>
            </a:br>
            <a:endParaRPr lang="en-IN" dirty="0"/>
          </a:p>
        </p:txBody>
      </p:sp>
      <p:sp>
        <p:nvSpPr>
          <p:cNvPr id="3" name="Content Placeholder 2">
            <a:extLst>
              <a:ext uri="{FF2B5EF4-FFF2-40B4-BE49-F238E27FC236}">
                <a16:creationId xmlns:a16="http://schemas.microsoft.com/office/drawing/2014/main" id="{42A05444-7F8E-453D-9D99-A1C2236D7EB8}"/>
              </a:ext>
            </a:extLst>
          </p:cNvPr>
          <p:cNvSpPr>
            <a:spLocks noGrp="1"/>
          </p:cNvSpPr>
          <p:nvPr>
            <p:ph idx="1"/>
          </p:nvPr>
        </p:nvSpPr>
        <p:spPr/>
        <p:txBody>
          <a:bodyPr>
            <a:normAutofit fontScale="92500" lnSpcReduction="20000"/>
          </a:bodyPr>
          <a:lstStyle/>
          <a:p>
            <a:r>
              <a:rPr lang="en-IN" b="1" dirty="0"/>
              <a:t>Beer’s law may be stated as follows:    </a:t>
            </a:r>
            <a:endParaRPr lang="en-IN" dirty="0"/>
          </a:p>
          <a:p>
            <a:r>
              <a:rPr lang="en-IN" dirty="0"/>
              <a:t>“Intensity of incident light decreases exponentially as the concentration of absorbing medium increases arithmetically.”</a:t>
            </a:r>
          </a:p>
          <a:p>
            <a:r>
              <a:rPr lang="en-IN" dirty="0"/>
              <a:t>The above sentence is very similar to Lambert’s law. So,</a:t>
            </a:r>
          </a:p>
          <a:p>
            <a:r>
              <a:rPr lang="en-IN" dirty="0"/>
              <a:t> I</a:t>
            </a:r>
            <a:r>
              <a:rPr lang="en-IN" baseline="-25000" dirty="0"/>
              <a:t>t </a:t>
            </a:r>
            <a:r>
              <a:rPr lang="en-IN" dirty="0"/>
              <a:t>= I</a:t>
            </a:r>
            <a:r>
              <a:rPr lang="en-IN" baseline="-25000" dirty="0"/>
              <a:t>0</a:t>
            </a:r>
            <a:r>
              <a:rPr lang="en-IN" dirty="0"/>
              <a:t> e</a:t>
            </a:r>
            <a:r>
              <a:rPr lang="en-IN" baseline="30000" dirty="0"/>
              <a:t>-k' c</a:t>
            </a:r>
            <a:endParaRPr lang="en-IN" dirty="0"/>
          </a:p>
          <a:p>
            <a:r>
              <a:rPr lang="en-IN" baseline="30000" dirty="0"/>
              <a:t> </a:t>
            </a:r>
            <a:r>
              <a:rPr lang="en-IN" dirty="0"/>
              <a:t>I</a:t>
            </a:r>
            <a:r>
              <a:rPr lang="en-IN" baseline="-25000" dirty="0"/>
              <a:t>t</a:t>
            </a:r>
            <a:r>
              <a:rPr lang="en-IN" dirty="0"/>
              <a:t> = I</a:t>
            </a:r>
            <a:r>
              <a:rPr lang="en-IN" baseline="-25000" dirty="0"/>
              <a:t>0 </a:t>
            </a:r>
            <a:r>
              <a:rPr lang="en-IN" dirty="0"/>
              <a:t>10</a:t>
            </a:r>
            <a:r>
              <a:rPr lang="en-IN" baseline="30000" dirty="0"/>
              <a:t>-0.4343 k' c</a:t>
            </a:r>
            <a:endParaRPr lang="en-IN" dirty="0"/>
          </a:p>
          <a:p>
            <a:r>
              <a:rPr lang="en-IN" dirty="0"/>
              <a:t>                        I</a:t>
            </a:r>
            <a:r>
              <a:rPr lang="en-IN" baseline="-25000" dirty="0"/>
              <a:t>t</a:t>
            </a:r>
            <a:r>
              <a:rPr lang="en-IN" dirty="0"/>
              <a:t> = I</a:t>
            </a:r>
            <a:r>
              <a:rPr lang="en-IN" baseline="-25000" dirty="0"/>
              <a:t>0 </a:t>
            </a:r>
            <a:r>
              <a:rPr lang="en-IN" dirty="0"/>
              <a:t>10</a:t>
            </a:r>
            <a:r>
              <a:rPr lang="en-IN" baseline="30000" dirty="0"/>
              <a:t> K' c</a:t>
            </a:r>
            <a:r>
              <a:rPr lang="en-IN" dirty="0"/>
              <a:t>       . . . . . . . . . .(4)     </a:t>
            </a:r>
          </a:p>
          <a:p>
            <a:r>
              <a:rPr lang="en-IN" dirty="0"/>
              <a:t>Where k' and K'= proportionality constants</a:t>
            </a:r>
          </a:p>
          <a:p>
            <a:endParaRPr lang="en-IN" dirty="0"/>
          </a:p>
        </p:txBody>
      </p:sp>
    </p:spTree>
    <p:extLst>
      <p:ext uri="{BB962C8B-B14F-4D97-AF65-F5344CB8AC3E}">
        <p14:creationId xmlns:p14="http://schemas.microsoft.com/office/powerpoint/2010/main" val="283606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6AF2-EF91-4B94-AC68-2A4F583BCE8F}"/>
              </a:ext>
            </a:extLst>
          </p:cNvPr>
          <p:cNvSpPr>
            <a:spLocks noGrp="1"/>
          </p:cNvSpPr>
          <p:nvPr>
            <p:ph type="title"/>
          </p:nvPr>
        </p:nvSpPr>
        <p:spPr/>
        <p:txBody>
          <a:bodyPr>
            <a:normAutofit fontScale="90000"/>
          </a:bodyPr>
          <a:lstStyle/>
          <a:p>
            <a:r>
              <a:rPr lang="en-IN" b="1" dirty="0"/>
              <a:t>Beer's and Lambert's Law:</a:t>
            </a:r>
            <a:br>
              <a:rPr lang="en-IN" b="1" dirty="0"/>
            </a:br>
            <a:endParaRPr lang="en-IN" dirty="0"/>
          </a:p>
        </p:txBody>
      </p:sp>
      <p:sp>
        <p:nvSpPr>
          <p:cNvPr id="3" name="Content Placeholder 2">
            <a:extLst>
              <a:ext uri="{FF2B5EF4-FFF2-40B4-BE49-F238E27FC236}">
                <a16:creationId xmlns:a16="http://schemas.microsoft.com/office/drawing/2014/main" id="{877E3CC6-A5D4-46EB-BD27-4D74CF3BB79D}"/>
              </a:ext>
            </a:extLst>
          </p:cNvPr>
          <p:cNvSpPr>
            <a:spLocks noGrp="1"/>
          </p:cNvSpPr>
          <p:nvPr>
            <p:ph idx="1"/>
          </p:nvPr>
        </p:nvSpPr>
        <p:spPr/>
        <p:txBody>
          <a:bodyPr>
            <a:normAutofit fontScale="92500" lnSpcReduction="20000"/>
          </a:bodyPr>
          <a:lstStyle/>
          <a:p>
            <a:r>
              <a:rPr lang="en-IN" dirty="0"/>
              <a:t>                  c = concentration</a:t>
            </a:r>
          </a:p>
          <a:p>
            <a:r>
              <a:rPr lang="en-IN" dirty="0"/>
              <a:t>By combining equation (3) and (4), we get,</a:t>
            </a:r>
          </a:p>
          <a:p>
            <a:r>
              <a:rPr lang="en-IN" dirty="0"/>
              <a:t>                     I</a:t>
            </a:r>
            <a:r>
              <a:rPr lang="en-IN" baseline="-25000" dirty="0"/>
              <a:t>t</a:t>
            </a:r>
            <a:r>
              <a:rPr lang="en-IN" dirty="0"/>
              <a:t> = I</a:t>
            </a:r>
            <a:r>
              <a:rPr lang="en-IN" baseline="-25000" dirty="0"/>
              <a:t>0 </a:t>
            </a:r>
            <a:r>
              <a:rPr lang="en-IN" dirty="0"/>
              <a:t>10</a:t>
            </a:r>
            <a:r>
              <a:rPr lang="en-IN" baseline="30000" dirty="0"/>
              <a:t> -act</a:t>
            </a:r>
            <a:r>
              <a:rPr lang="en-IN" dirty="0"/>
              <a:t>     </a:t>
            </a:r>
          </a:p>
          <a:p>
            <a:r>
              <a:rPr lang="en-IN" dirty="0"/>
              <a:t>               I</a:t>
            </a:r>
            <a:r>
              <a:rPr lang="en-IN" baseline="-25000" dirty="0"/>
              <a:t>0 </a:t>
            </a:r>
            <a:r>
              <a:rPr lang="en-IN" dirty="0"/>
              <a:t>/ I</a:t>
            </a:r>
            <a:r>
              <a:rPr lang="en-IN" baseline="-25000" dirty="0"/>
              <a:t>t</a:t>
            </a:r>
            <a:r>
              <a:rPr lang="en-IN" dirty="0"/>
              <a:t> = 10</a:t>
            </a:r>
            <a:r>
              <a:rPr lang="en-IN" baseline="30000" dirty="0"/>
              <a:t> act</a:t>
            </a:r>
            <a:endParaRPr lang="en-IN" dirty="0"/>
          </a:p>
          <a:p>
            <a:r>
              <a:rPr lang="en-IN" dirty="0"/>
              <a:t>Where, K and K' = a or ε</a:t>
            </a:r>
          </a:p>
          <a:p>
            <a:r>
              <a:rPr lang="en-IN" dirty="0"/>
              <a:t>                    c = concentration</a:t>
            </a:r>
          </a:p>
          <a:p>
            <a:r>
              <a:rPr lang="en-IN" dirty="0"/>
              <a:t>              t or b = thickness of the medium</a:t>
            </a:r>
          </a:p>
          <a:p>
            <a:r>
              <a:rPr lang="en-IN" dirty="0"/>
              <a:t>          log I</a:t>
            </a:r>
            <a:r>
              <a:rPr lang="en-IN" baseline="-25000" dirty="0"/>
              <a:t>0 </a:t>
            </a:r>
            <a:r>
              <a:rPr lang="en-IN" dirty="0"/>
              <a:t>/ I</a:t>
            </a:r>
            <a:r>
              <a:rPr lang="en-IN" baseline="-25000" dirty="0"/>
              <a:t>t</a:t>
            </a:r>
            <a:r>
              <a:rPr lang="en-IN" dirty="0"/>
              <a:t> = </a:t>
            </a:r>
            <a:r>
              <a:rPr lang="en-IN" dirty="0" err="1"/>
              <a:t>εbc</a:t>
            </a:r>
            <a:r>
              <a:rPr lang="en-IN" dirty="0"/>
              <a:t>              . . . . . . . . . .(5)</a:t>
            </a:r>
          </a:p>
          <a:p>
            <a:endParaRPr lang="en-IN" dirty="0"/>
          </a:p>
        </p:txBody>
      </p:sp>
    </p:spTree>
    <p:extLst>
      <p:ext uri="{BB962C8B-B14F-4D97-AF65-F5344CB8AC3E}">
        <p14:creationId xmlns:p14="http://schemas.microsoft.com/office/powerpoint/2010/main" val="3109496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TotalTime>
  <Words>1056</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Wingdings</vt:lpstr>
      <vt:lpstr>Organic</vt:lpstr>
      <vt:lpstr>UV-Visible Spectroscopy Part – 2 Analytical chemistry III B.Sc, semester - 5, paper - 6 </vt:lpstr>
      <vt:lpstr>content</vt:lpstr>
      <vt:lpstr>Beer's and Lambert's Law: </vt:lpstr>
      <vt:lpstr>Beer's and Lambert's Law: </vt:lpstr>
      <vt:lpstr>Beer's and Lambert's Law: </vt:lpstr>
      <vt:lpstr>Beer's and Lambert's Law: </vt:lpstr>
      <vt:lpstr>Beer's and Lambert's Law: </vt:lpstr>
      <vt:lpstr>Beer's and Lambert's Law: </vt:lpstr>
      <vt:lpstr>Beer's and Lambert's Law: </vt:lpstr>
      <vt:lpstr>Beer's and Lambert's Law: </vt:lpstr>
      <vt:lpstr>Beer's and Lambert's Law: </vt:lpstr>
      <vt:lpstr>Beer's and Lambert's Law: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UV-Visible Spectroscopy</dc:title>
  <dc:creator>SSK</dc:creator>
  <cp:lastModifiedBy>NAGA SUBRAHMANYESWARA SWAMI KARANAM</cp:lastModifiedBy>
  <cp:revision>7</cp:revision>
  <dcterms:created xsi:type="dcterms:W3CDTF">2020-07-30T05:44:21Z</dcterms:created>
  <dcterms:modified xsi:type="dcterms:W3CDTF">2020-08-24T09:15:23Z</dcterms:modified>
</cp:coreProperties>
</file>